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6" r:id="rId2"/>
    <p:sldId id="327" r:id="rId3"/>
    <p:sldId id="313" r:id="rId4"/>
    <p:sldId id="308" r:id="rId5"/>
    <p:sldId id="324" r:id="rId6"/>
    <p:sldId id="293" r:id="rId7"/>
    <p:sldId id="297" r:id="rId8"/>
    <p:sldId id="319" r:id="rId9"/>
    <p:sldId id="302" r:id="rId10"/>
    <p:sldId id="306" r:id="rId11"/>
    <p:sldId id="323" r:id="rId12"/>
    <p:sldId id="304" r:id="rId13"/>
    <p:sldId id="309" r:id="rId14"/>
    <p:sldId id="310" r:id="rId15"/>
    <p:sldId id="321" r:id="rId16"/>
    <p:sldId id="311" r:id="rId17"/>
    <p:sldId id="320" r:id="rId18"/>
    <p:sldId id="307" r:id="rId19"/>
    <p:sldId id="328" r:id="rId20"/>
    <p:sldId id="32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-123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6417B-CFE1-454C-B00E-7D9C323DAAB1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665B6-21ED-40F2-AFF7-44C23EF443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681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6417B-CFE1-454C-B00E-7D9C323DAAB1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665B6-21ED-40F2-AFF7-44C23EF443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293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6417B-CFE1-454C-B00E-7D9C323DAAB1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665B6-21ED-40F2-AFF7-44C23EF443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674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6417B-CFE1-454C-B00E-7D9C323DAAB1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665B6-21ED-40F2-AFF7-44C23EF443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115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6417B-CFE1-454C-B00E-7D9C323DAAB1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665B6-21ED-40F2-AFF7-44C23EF443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995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6417B-CFE1-454C-B00E-7D9C323DAAB1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665B6-21ED-40F2-AFF7-44C23EF443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932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6417B-CFE1-454C-B00E-7D9C323DAAB1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665B6-21ED-40F2-AFF7-44C23EF443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025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6417B-CFE1-454C-B00E-7D9C323DAAB1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665B6-21ED-40F2-AFF7-44C23EF443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849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6417B-CFE1-454C-B00E-7D9C323DAAB1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665B6-21ED-40F2-AFF7-44C23EF443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181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6417B-CFE1-454C-B00E-7D9C323DAAB1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665B6-21ED-40F2-AFF7-44C23EF443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358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6417B-CFE1-454C-B00E-7D9C323DAAB1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665B6-21ED-40F2-AFF7-44C23EF443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535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6417B-CFE1-454C-B00E-7D9C323DAAB1}" type="datetimeFigureOut">
              <a:rPr lang="ru-RU" smtClean="0"/>
              <a:pPr/>
              <a:t>15.11.2015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665B6-21ED-40F2-AFF7-44C23EF443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651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1\нАУЧНО МЕТОД\Фото\Фото\Фото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53975"/>
            <a:ext cx="9193213" cy="696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457200" y="115888"/>
            <a:ext cx="8229600" cy="41767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ru-RU" sz="4400" b="1" kern="0" dirty="0" smtClean="0">
                <a:solidFill>
                  <a:schemeClr val="bg1"/>
                </a:solidFill>
              </a:rPr>
              <a:t>НОУ Православная СОШ </a:t>
            </a:r>
          </a:p>
          <a:p>
            <a:pPr marL="0" indent="0" algn="ctr">
              <a:buFontTx/>
              <a:buNone/>
              <a:defRPr/>
            </a:pPr>
            <a:r>
              <a:rPr lang="ru-RU" sz="4400" b="1" kern="0" dirty="0" smtClean="0">
                <a:solidFill>
                  <a:schemeClr val="bg1"/>
                </a:solidFill>
              </a:rPr>
              <a:t>«Благое Отрочество»</a:t>
            </a:r>
            <a:endParaRPr lang="en-US" sz="4400" b="1" kern="0" dirty="0" smtClean="0">
              <a:solidFill>
                <a:schemeClr val="bg1"/>
              </a:solidFill>
            </a:endParaRPr>
          </a:p>
          <a:p>
            <a:pPr marL="0" indent="0" algn="ctr">
              <a:buFontTx/>
              <a:buNone/>
              <a:defRPr/>
            </a:pPr>
            <a:endParaRPr lang="en-US" sz="4400" b="1" kern="0" dirty="0" smtClean="0"/>
          </a:p>
          <a:p>
            <a:pPr marL="0" indent="0" algn="ctr">
              <a:buFontTx/>
              <a:buNone/>
              <a:defRPr/>
            </a:pPr>
            <a:endParaRPr lang="en-US" sz="4400" b="1" kern="0" dirty="0" smtClean="0"/>
          </a:p>
          <a:p>
            <a:pPr marL="0" indent="0" algn="ctr">
              <a:buFontTx/>
              <a:buNone/>
              <a:defRPr/>
            </a:pPr>
            <a:endParaRPr lang="ru-RU" sz="4400" b="1" kern="0" dirty="0" smtClean="0"/>
          </a:p>
          <a:p>
            <a:pPr marL="0" indent="0" algn="ctr">
              <a:buFontTx/>
              <a:buNone/>
              <a:defRPr/>
            </a:pPr>
            <a:endParaRPr lang="ru-RU" sz="4400" b="1" kern="0" dirty="0" smtClean="0"/>
          </a:p>
        </p:txBody>
      </p:sp>
    </p:spTree>
    <p:extLst>
      <p:ext uri="{BB962C8B-B14F-4D97-AF65-F5344CB8AC3E}">
        <p14:creationId xmlns:p14="http://schemas.microsoft.com/office/powerpoint/2010/main" val="4172548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5" descr="А. Лосенко. Авраам приносит в жертву Исаака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682468" y="2280492"/>
            <a:ext cx="4461532" cy="39674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2069" y="0"/>
            <a:ext cx="6421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Сравните эти картины</a:t>
            </a:r>
            <a:endParaRPr lang="ru-RU" sz="4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4847421"/>
            <a:ext cx="501613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Микеланджело Караваджо. 1602 г.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92337" y="6268598"/>
            <a:ext cx="409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А. П. </a:t>
            </a:r>
            <a:r>
              <a:rPr lang="ru-RU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Лосенко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1765 г. 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1152" y="979714"/>
            <a:ext cx="4076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Высшее испытание веры Авраама – принесение в жертву сына Исаака</a:t>
            </a:r>
            <a:endParaRPr lang="ru-RU" sz="24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71154"/>
            <a:ext cx="4670425" cy="510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585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"/>
            <a:ext cx="6884126" cy="1214846"/>
          </a:xfrm>
        </p:spPr>
        <p:txBody>
          <a:bodyPr/>
          <a:lstStyle/>
          <a:p>
            <a:r>
              <a:rPr lang="ru-RU" dirty="0" err="1" smtClean="0">
                <a:solidFill>
                  <a:srgbClr val="FFC000"/>
                </a:solidFill>
              </a:rPr>
              <a:t>Шнорр</a:t>
            </a:r>
            <a:r>
              <a:rPr lang="ru-RU" dirty="0" smtClean="0">
                <a:solidFill>
                  <a:srgbClr val="FFC000"/>
                </a:solidFill>
              </a:rPr>
              <a:t> фон </a:t>
            </a:r>
            <a:r>
              <a:rPr lang="ru-RU" dirty="0" err="1" smtClean="0">
                <a:solidFill>
                  <a:srgbClr val="FFC000"/>
                </a:solidFill>
              </a:rPr>
              <a:t>Карольсфельд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2050" name="Picture 2" descr="C:\Users\User\Desktop\ulius_shnorr_avraam_i_isaak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2777"/>
            <a:ext cx="9144000" cy="58652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chool-8\Desktop\images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817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1668"/>
            <a:ext cx="6812924" cy="1043189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C000"/>
                </a:solidFill>
              </a:rPr>
              <a:t>Подумайте и ответьте на вопросы: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07583"/>
            <a:ext cx="9144000" cy="5628068"/>
          </a:xfrm>
        </p:spPr>
        <p:txBody>
          <a:bodyPr>
            <a:noAutofit/>
          </a:bodyPr>
          <a:lstStyle/>
          <a:p>
            <a:pPr lvl="0"/>
            <a:r>
              <a:rPr lang="ru-RU" sz="4400" dirty="0" smtClean="0"/>
              <a:t>Назовите </a:t>
            </a:r>
            <a:r>
              <a:rPr lang="ru-RU" sz="4400" dirty="0"/>
              <a:t>главные качества Авраама?</a:t>
            </a:r>
          </a:p>
          <a:p>
            <a:pPr lvl="0"/>
            <a:r>
              <a:rPr lang="ru-RU" sz="4400" dirty="0"/>
              <a:t>Назовите главные качества Исаака?</a:t>
            </a:r>
          </a:p>
          <a:p>
            <a:pPr lvl="0"/>
            <a:r>
              <a:rPr lang="ru-RU" sz="4400" dirty="0"/>
              <a:t>Почему Бог не допустил, чтобы Авраам принес своего любимого сына в жертву?</a:t>
            </a:r>
          </a:p>
          <a:p>
            <a:pPr lvl="0"/>
            <a:r>
              <a:rPr lang="ru-RU" sz="4400" dirty="0"/>
              <a:t>Как Бог вознаградил веру Авраама?</a:t>
            </a:r>
          </a:p>
          <a:p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572196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761408" cy="110758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/>
            </a:r>
            <a:br>
              <a:rPr lang="ru-RU" b="1" dirty="0" smtClean="0">
                <a:solidFill>
                  <a:srgbClr val="FFC000"/>
                </a:solidFill>
              </a:rPr>
            </a:br>
            <a:r>
              <a:rPr lang="ru-RU" b="1" dirty="0" smtClean="0">
                <a:solidFill>
                  <a:srgbClr val="FFC000"/>
                </a:solidFill>
              </a:rPr>
              <a:t>Дополните </a:t>
            </a:r>
            <a:r>
              <a:rPr lang="ru-RU" b="1" dirty="0">
                <a:solidFill>
                  <a:srgbClr val="FFC000"/>
                </a:solidFill>
              </a:rPr>
              <a:t>предложения: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59098"/>
            <a:ext cx="9298546" cy="5563673"/>
          </a:xfrm>
        </p:spPr>
        <p:txBody>
          <a:bodyPr/>
          <a:lstStyle/>
          <a:p>
            <a:pPr marL="0" lvl="0" indent="0">
              <a:buNone/>
            </a:pPr>
            <a:r>
              <a:rPr lang="ru-RU" sz="5400" b="1" dirty="0" smtClean="0"/>
              <a:t>1.Непослушание </a:t>
            </a:r>
            <a:r>
              <a:rPr lang="ru-RU" sz="5400" b="1" dirty="0" smtClean="0"/>
              <a:t>происходит-</a:t>
            </a:r>
            <a:r>
              <a:rPr lang="ru-RU" sz="5400" dirty="0" smtClean="0"/>
              <a:t> </a:t>
            </a:r>
            <a:endParaRPr lang="ru-RU" sz="5400" dirty="0" smtClean="0"/>
          </a:p>
          <a:p>
            <a:pPr marL="0" indent="0">
              <a:buNone/>
            </a:pPr>
            <a:r>
              <a:rPr lang="ru-RU" sz="5400" b="1" dirty="0" smtClean="0"/>
              <a:t>2.</a:t>
            </a:r>
            <a:r>
              <a:rPr lang="ru-RU" sz="5400" b="1" dirty="0"/>
              <a:t> </a:t>
            </a:r>
            <a:r>
              <a:rPr lang="ru-RU" sz="5400" b="1" dirty="0">
                <a:solidFill>
                  <a:srgbClr val="FFC000"/>
                </a:solidFill>
              </a:rPr>
              <a:t>Воля грешного человека </a:t>
            </a:r>
            <a:r>
              <a:rPr lang="ru-RU" sz="5400" dirty="0" smtClean="0"/>
              <a:t>–</a:t>
            </a:r>
          </a:p>
          <a:p>
            <a:pPr marL="0" lvl="0" indent="0">
              <a:buNone/>
            </a:pPr>
            <a:r>
              <a:rPr lang="ru-RU" sz="5400" b="1" dirty="0" smtClean="0"/>
              <a:t>3.</a:t>
            </a:r>
            <a:r>
              <a:rPr lang="ru-RU" sz="5400" b="1" dirty="0"/>
              <a:t> </a:t>
            </a:r>
            <a:r>
              <a:rPr lang="ru-RU" sz="5400" b="1" dirty="0">
                <a:solidFill>
                  <a:srgbClr val="FF0000"/>
                </a:solidFill>
              </a:rPr>
              <a:t>Через послушание Богу, человеческая воля – </a:t>
            </a:r>
          </a:p>
          <a:p>
            <a:pPr marL="0" lvl="0" indent="0">
              <a:buNone/>
            </a:pPr>
            <a:r>
              <a:rPr lang="ru-RU" sz="5400" b="1" dirty="0" smtClean="0"/>
              <a:t>4.</a:t>
            </a:r>
            <a:r>
              <a:rPr lang="ru-RU" sz="5400" b="1" dirty="0"/>
              <a:t> </a:t>
            </a:r>
            <a:r>
              <a:rPr lang="ru-RU" sz="5400" b="1" dirty="0">
                <a:solidFill>
                  <a:srgbClr val="00B050"/>
                </a:solidFill>
              </a:rPr>
              <a:t>Из любви к Богу  человек – </a:t>
            </a:r>
          </a:p>
          <a:p>
            <a:pPr marL="0" indent="0">
              <a:buNone/>
            </a:pPr>
            <a:endParaRPr lang="ru-RU" sz="5400" dirty="0"/>
          </a:p>
          <a:p>
            <a:pPr marL="0" lv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6572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766560" cy="953589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Дополните предложения: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5943" y="1123406"/>
            <a:ext cx="8765178" cy="5551714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endParaRPr lang="ru-RU" b="1" dirty="0" smtClean="0"/>
          </a:p>
          <a:p>
            <a:pPr marL="514350" indent="-514350">
              <a:buAutoNum type="arabicPeriod"/>
            </a:pPr>
            <a:r>
              <a:rPr lang="ru-RU" sz="3600" b="1" dirty="0" smtClean="0"/>
              <a:t>Непослушание  происходит от гордости и отдаляет человека от Бога.</a:t>
            </a:r>
          </a:p>
          <a:p>
            <a:pPr marL="514350" indent="-514350">
              <a:buAutoNum type="arabicPeriod"/>
            </a:pPr>
            <a:r>
              <a:rPr lang="ru-RU" sz="3600" b="1" dirty="0" smtClean="0">
                <a:solidFill>
                  <a:srgbClr val="FFC000"/>
                </a:solidFill>
              </a:rPr>
              <a:t>Воля грешного человека сопротивляется воле Божественной.</a:t>
            </a:r>
          </a:p>
          <a:p>
            <a:pPr marL="514350" indent="-514350">
              <a:buAutoNum type="arabicPeriod"/>
            </a:pPr>
            <a:r>
              <a:rPr lang="ru-RU" sz="3600" b="1" dirty="0" smtClean="0">
                <a:solidFill>
                  <a:srgbClr val="FF0000"/>
                </a:solidFill>
              </a:rPr>
              <a:t>Через послушание Богу, человеческая воля исцеляется и подчиняется святой воле.</a:t>
            </a:r>
          </a:p>
          <a:p>
            <a:pPr marL="514350" indent="-514350">
              <a:buAutoNum type="arabicPeriod"/>
            </a:pPr>
            <a:r>
              <a:rPr lang="ru-RU" sz="3600" b="1" dirty="0" smtClean="0">
                <a:solidFill>
                  <a:srgbClr val="00B050"/>
                </a:solidFill>
              </a:rPr>
              <a:t>Из любви к Богу человек выбирает послушание Ему</a:t>
            </a:r>
            <a:r>
              <a:rPr lang="ru-RU" sz="3600" b="1" dirty="0" smtClean="0">
                <a:solidFill>
                  <a:srgbClr val="00B050"/>
                </a:solidFill>
              </a:rPr>
              <a:t>.</a:t>
            </a:r>
            <a:endParaRPr lang="ru-RU" sz="3600" b="1" dirty="0" smtClean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436" y="0"/>
            <a:ext cx="6210032" cy="927279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C000"/>
                </a:solidFill>
              </a:rPr>
              <a:t>Обсудите в </a:t>
            </a:r>
            <a:r>
              <a:rPr lang="ru-RU" b="1" dirty="0" smtClean="0">
                <a:solidFill>
                  <a:srgbClr val="FFC000"/>
                </a:solidFill>
              </a:rPr>
              <a:t>группах: 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0304" y="1171977"/>
            <a:ext cx="8963696" cy="5280338"/>
          </a:xfrm>
        </p:spPr>
        <p:txBody>
          <a:bodyPr>
            <a:noAutofit/>
          </a:bodyPr>
          <a:lstStyle/>
          <a:p>
            <a:pPr lvl="0"/>
            <a:r>
              <a:rPr lang="ru-RU" sz="4000" b="1" dirty="0"/>
              <a:t>Выскажите свое мнение о последствиях непослушания детей своим родителям.</a:t>
            </a:r>
          </a:p>
          <a:p>
            <a:pPr lvl="0"/>
            <a:r>
              <a:rPr lang="ru-RU" sz="4000" b="1" dirty="0">
                <a:solidFill>
                  <a:srgbClr val="002060"/>
                </a:solidFill>
              </a:rPr>
              <a:t>Дайте три совета детям, которые не слушают своих родителей.</a:t>
            </a:r>
          </a:p>
          <a:p>
            <a:pPr lvl="0"/>
            <a:r>
              <a:rPr lang="ru-RU" sz="4000" b="1" dirty="0"/>
              <a:t>Составьте связь понятий</a:t>
            </a:r>
            <a:r>
              <a:rPr lang="ru-RU" sz="4000" dirty="0"/>
              <a:t>:</a:t>
            </a:r>
          </a:p>
          <a:p>
            <a:pPr marL="0" indent="0">
              <a:buNone/>
            </a:pPr>
            <a:r>
              <a:rPr lang="ru-RU" sz="4000" b="1" dirty="0">
                <a:solidFill>
                  <a:srgbClr val="FF0000"/>
                </a:solidFill>
              </a:rPr>
              <a:t>Послушание – радость – красота – счастье – жертвенность</a:t>
            </a:r>
          </a:p>
          <a:p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320851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forum.awd.ru/gallery/images/upload/198/560/198560546c799999725a0079a3748f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155"/>
            <a:ext cx="9144000" cy="578684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" y="0"/>
            <a:ext cx="684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ора </a:t>
            </a:r>
            <a:r>
              <a:rPr lang="ru-RU" sz="28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Мориа</a:t>
            </a:r>
            <a: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где Авраам приносил в жертву </a:t>
            </a:r>
            <a:r>
              <a:rPr lang="ru-RU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Исаака</a:t>
            </a:r>
            <a:endParaRPr lang="ru-RU" sz="36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71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5944" y="1825625"/>
            <a:ext cx="3474535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Баллада об Евгении Родионове.</a:t>
            </a:r>
          </a:p>
          <a:p>
            <a:pPr marL="0" indent="0" algn="ctr">
              <a:buNone/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Исполняет</a:t>
            </a:r>
          </a:p>
          <a:p>
            <a:pPr marL="0" indent="0" algn="ctr">
              <a:buNone/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Александр Маршал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95944" y="274319"/>
            <a:ext cx="6335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Воин-мученик Евгений Родионов</a:t>
            </a:r>
            <a:endParaRPr lang="ru-RU" sz="3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://www.k-istine.ru/images/people/rodionov_evgeniy-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2754" y="978794"/>
            <a:ext cx="4971245" cy="5879205"/>
          </a:xfrm>
          <a:prstGeom prst="rect">
            <a:avLst/>
          </a:prstGeom>
          <a:noFill/>
        </p:spPr>
      </p:pic>
      <p:pic>
        <p:nvPicPr>
          <p:cNvPr id="2" name="баллада о Евгении Родионов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8673" y="58448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1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851" y="0"/>
            <a:ext cx="6375041" cy="888641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Проблема </a:t>
            </a:r>
            <a:r>
              <a:rPr lang="ru-RU" b="1" dirty="0" smtClean="0">
                <a:solidFill>
                  <a:srgbClr val="FFFF00"/>
                </a:solidFill>
              </a:rPr>
              <a:t>урока: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25625"/>
            <a:ext cx="9144000" cy="4351338"/>
          </a:xfrm>
        </p:spPr>
        <p:txBody>
          <a:bodyPr>
            <a:normAutofit/>
          </a:bodyPr>
          <a:lstStyle/>
          <a:p>
            <a:r>
              <a:rPr lang="ru-RU" sz="7200" dirty="0">
                <a:solidFill>
                  <a:srgbClr val="FF0000"/>
                </a:solidFill>
              </a:rPr>
              <a:t>Как выполнить волю Божию</a:t>
            </a:r>
            <a:r>
              <a:rPr lang="ru-RU" sz="7200" dirty="0" smtClean="0">
                <a:solidFill>
                  <a:srgbClr val="FF0000"/>
                </a:solidFill>
              </a:rPr>
              <a:t>?</a:t>
            </a:r>
          </a:p>
          <a:p>
            <a:r>
              <a:rPr lang="ru-RU" sz="7200" dirty="0" smtClean="0">
                <a:solidFill>
                  <a:srgbClr val="FF0000"/>
                </a:solidFill>
              </a:rPr>
              <a:t>Готовы </a:t>
            </a:r>
            <a:r>
              <a:rPr lang="ru-RU" sz="7200" dirty="0">
                <a:solidFill>
                  <a:srgbClr val="FF0000"/>
                </a:solidFill>
              </a:rPr>
              <a:t>ли  мы </a:t>
            </a:r>
            <a:r>
              <a:rPr lang="ru-RU" sz="7200" dirty="0" smtClean="0">
                <a:solidFill>
                  <a:srgbClr val="FF0000"/>
                </a:solidFill>
              </a:rPr>
              <a:t>к этому</a:t>
            </a:r>
            <a:r>
              <a:rPr lang="ru-RU" sz="7200" dirty="0">
                <a:solidFill>
                  <a:srgbClr val="FF0000"/>
                </a:solidFill>
              </a:rPr>
              <a:t>? </a:t>
            </a:r>
          </a:p>
          <a:p>
            <a:endParaRPr lang="ru-RU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71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5926696" cy="40760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УРОК № 11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ИСААК   КАК </a:t>
            </a:r>
            <a:r>
              <a:rPr lang="ru-RU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ОБРАЗ ПОСЛУШАНИЯ </a:t>
            </a:r>
          </a:p>
          <a:p>
            <a:pPr algn="ctr"/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19195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425" y="0"/>
            <a:ext cx="6941713" cy="1043189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FFC000"/>
                </a:solidFill>
              </a:rPr>
              <a:t>Домашнее задание</a:t>
            </a:r>
            <a:endParaRPr lang="ru-RU" sz="4800" b="1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7200" dirty="0" smtClean="0"/>
              <a:t>1. Урок 11</a:t>
            </a:r>
          </a:p>
          <a:p>
            <a:pPr marL="0" indent="0">
              <a:buNone/>
            </a:pPr>
            <a:r>
              <a:rPr lang="ru-RU" sz="7200" dirty="0" smtClean="0"/>
              <a:t>2. Сочинение</a:t>
            </a:r>
          </a:p>
          <a:p>
            <a:pPr marL="0" indent="0">
              <a:buNone/>
            </a:pPr>
            <a:r>
              <a:rPr lang="ru-RU" sz="7200" i="1" dirty="0" smtClean="0"/>
              <a:t>(Темы на доске)</a:t>
            </a:r>
            <a:endParaRPr lang="ru-RU" sz="7200" i="1" dirty="0"/>
          </a:p>
        </p:txBody>
      </p:sp>
    </p:spTree>
    <p:extLst>
      <p:ext uri="{BB962C8B-B14F-4D97-AF65-F5344CB8AC3E}">
        <p14:creationId xmlns:p14="http://schemas.microsoft.com/office/powerpoint/2010/main" val="3945938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851" y="0"/>
            <a:ext cx="6375041" cy="888641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Проблема </a:t>
            </a:r>
            <a:r>
              <a:rPr lang="ru-RU" b="1" dirty="0" smtClean="0">
                <a:solidFill>
                  <a:srgbClr val="FFFF00"/>
                </a:solidFill>
              </a:rPr>
              <a:t>урока: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25625"/>
            <a:ext cx="9144000" cy="4351338"/>
          </a:xfrm>
        </p:spPr>
        <p:txBody>
          <a:bodyPr>
            <a:normAutofit/>
          </a:bodyPr>
          <a:lstStyle/>
          <a:p>
            <a:r>
              <a:rPr lang="ru-RU" sz="7200" dirty="0">
                <a:solidFill>
                  <a:srgbClr val="FF0000"/>
                </a:solidFill>
              </a:rPr>
              <a:t>Как выполнить волю Божию</a:t>
            </a:r>
            <a:r>
              <a:rPr lang="ru-RU" sz="7200" dirty="0" smtClean="0">
                <a:solidFill>
                  <a:srgbClr val="FF0000"/>
                </a:solidFill>
              </a:rPr>
              <a:t>?</a:t>
            </a:r>
          </a:p>
          <a:p>
            <a:r>
              <a:rPr lang="ru-RU" sz="7200" dirty="0" smtClean="0">
                <a:solidFill>
                  <a:srgbClr val="FF0000"/>
                </a:solidFill>
              </a:rPr>
              <a:t>Готовы </a:t>
            </a:r>
            <a:r>
              <a:rPr lang="ru-RU" sz="7200" dirty="0">
                <a:solidFill>
                  <a:srgbClr val="FF0000"/>
                </a:solidFill>
              </a:rPr>
              <a:t>ли  мы </a:t>
            </a:r>
            <a:r>
              <a:rPr lang="ru-RU" sz="7200" dirty="0" smtClean="0">
                <a:solidFill>
                  <a:srgbClr val="FF0000"/>
                </a:solidFill>
              </a:rPr>
              <a:t>к этому</a:t>
            </a:r>
            <a:r>
              <a:rPr lang="ru-RU" sz="7200" dirty="0">
                <a:solidFill>
                  <a:srgbClr val="FF0000"/>
                </a:solidFill>
              </a:rPr>
              <a:t>? </a:t>
            </a:r>
          </a:p>
          <a:p>
            <a:endParaRPr lang="ru-RU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686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School-8\Desktop\98579159_hANAAN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11369"/>
            <a:ext cx="9144000" cy="604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774287" cy="97879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По страницам Ветхого Завета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304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School-8\Desktop\abraham-and-isaa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869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School-8\Desktop\1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5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School-8\Desktop\old-testament-stories-abraham-isaac_1225745_in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586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School-8\Desktop\0_ae413_bfe6e4dc_X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888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School-8\Desktop\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1670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707</TotalTime>
  <Words>252</Words>
  <Application>Microsoft Office PowerPoint</Application>
  <PresentationFormat>Экран (4:3)</PresentationFormat>
  <Paragraphs>54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УРОК № 11</vt:lpstr>
      <vt:lpstr>Проблема урока:</vt:lpstr>
      <vt:lpstr>По страницам Ветхого Завета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Шнорр фон Карольсфельд</vt:lpstr>
      <vt:lpstr>Презентация PowerPoint</vt:lpstr>
      <vt:lpstr>Подумайте и ответьте на вопросы: </vt:lpstr>
      <vt:lpstr> Дополните предложения: </vt:lpstr>
      <vt:lpstr>Дополните предложения:</vt:lpstr>
      <vt:lpstr>Обсудите в группах: </vt:lpstr>
      <vt:lpstr>Презентация PowerPoint</vt:lpstr>
      <vt:lpstr>Презентация PowerPoint</vt:lpstr>
      <vt:lpstr>Проблема урока:</vt:lpstr>
      <vt:lpstr>Домашнее задание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addmo</dc:creator>
  <cp:lastModifiedBy>RePack by Diakov</cp:lastModifiedBy>
  <cp:revision>74</cp:revision>
  <dcterms:created xsi:type="dcterms:W3CDTF">2015-03-11T08:00:05Z</dcterms:created>
  <dcterms:modified xsi:type="dcterms:W3CDTF">2015-11-15T08:16:55Z</dcterms:modified>
</cp:coreProperties>
</file>