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83" d="100"/>
          <a:sy n="83" d="100"/>
        </p:scale>
        <p:origin x="133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3139" cy="69226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6805" y="951357"/>
            <a:ext cx="6706613" cy="19883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endParaRPr lang="ru-RU" sz="9600" b="1" dirty="0" smtClean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ea typeface="Tahoma" panose="020B0604030504040204" pitchFamily="34" charset="0"/>
              <a:cs typeface="Gotham Pro Black" panose="02000903040000020004" pitchFamily="50" charset="0"/>
            </a:endParaRPr>
          </a:p>
          <a:p>
            <a:pPr algn="ctr">
              <a:lnSpc>
                <a:spcPts val="7000"/>
              </a:lnSpc>
            </a:pPr>
            <a:r>
              <a:rPr lang="ru-RU" sz="9600" b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ahoma" panose="020B0604030504040204" pitchFamily="34" charset="0"/>
                <a:cs typeface="Gotham Pro Black" panose="02000903040000020004" pitchFamily="50" charset="0"/>
              </a:rPr>
              <a:t>ДАР СЛОВА</a:t>
            </a:r>
            <a:endParaRPr lang="ru-RU" sz="9600" b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92" y="2786460"/>
            <a:ext cx="90701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3200" b="1" dirty="0" smtClean="0">
              <a:solidFill>
                <a:srgbClr val="002060"/>
              </a:solidFill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ЧОУ «Школа «Благое Отрочество», 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5 класс</a:t>
            </a:r>
            <a:endParaRPr lang="ru-RU" sz="4800" b="1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484" y="-144463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575" y="614416"/>
            <a:ext cx="42594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… Вот скрипнула калитка… Вот прозвучали шаги под окнами…  Я слышу, как он отворяет дверь…  Сейчас он войдет, сейчас я увижу его лицо, услышу его голос… Сейчас между нами произойдет самая обыденная и самая непонятная вещь в мире. Мы начнем разговаривать. Гость, издавая звуки разной высоты и силы, будет выражать свои мысли, а я буду слушать эти  звуковые колебания воздуха и разгадывать, что они значат и его мысли станут моими мыслями… О. как таинственны, как странны, как непонятны для нас самые простые жизненные явления!»</a:t>
            </a:r>
          </a:p>
        </p:txBody>
      </p:sp>
      <p:sp>
        <p:nvSpPr>
          <p:cNvPr id="6" name="AutoShape 2" descr="C:\Users\acer\Desktop\247702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71" y="979923"/>
            <a:ext cx="2969389" cy="41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9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091" y="489527"/>
            <a:ext cx="756458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70C0"/>
                </a:solidFill>
              </a:rPr>
              <a:t>«В начале было Слово, и Слово было у Бога, и Слово было Бог</a:t>
            </a:r>
            <a:r>
              <a:rPr lang="ru-RU" sz="2800" b="1" i="1" dirty="0" smtClean="0">
                <a:solidFill>
                  <a:srgbClr val="0070C0"/>
                </a:solidFill>
              </a:rPr>
              <a:t>…»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</a:t>
            </a:r>
            <a:r>
              <a:rPr lang="ru-RU" sz="2800" i="1" dirty="0" smtClean="0">
                <a:solidFill>
                  <a:srgbClr val="0070C0"/>
                </a:solidFill>
              </a:rPr>
              <a:t>(</a:t>
            </a:r>
            <a:r>
              <a:rPr lang="ru-RU" sz="2800" i="1" dirty="0">
                <a:solidFill>
                  <a:srgbClr val="0070C0"/>
                </a:solidFill>
              </a:rPr>
              <a:t>Евангелие от Иоанна</a:t>
            </a:r>
            <a:r>
              <a:rPr lang="ru-RU" sz="2800" i="1" dirty="0" smtClean="0">
                <a:solidFill>
                  <a:srgbClr val="0070C0"/>
                </a:solidFill>
              </a:rPr>
              <a:t>)</a:t>
            </a:r>
          </a:p>
          <a:p>
            <a:endParaRPr lang="ru-RU" sz="2800" i="1" dirty="0" smtClean="0"/>
          </a:p>
          <a:p>
            <a:pPr algn="just"/>
            <a:r>
              <a:rPr lang="ru-RU" sz="2800" b="1" i="1" dirty="0">
                <a:solidFill>
                  <a:srgbClr val="FF0000"/>
                </a:solidFill>
              </a:rPr>
              <a:t>«Язык наш – древо жизни на Земле и отец наречий иных</a:t>
            </a:r>
            <a:r>
              <a:rPr lang="ru-RU" sz="2800" i="1" dirty="0" smtClean="0">
                <a:solidFill>
                  <a:srgbClr val="FF0000"/>
                </a:solidFill>
              </a:rPr>
              <a:t>».         (</a:t>
            </a:r>
            <a:r>
              <a:rPr lang="ru-RU" sz="2800" i="1" dirty="0" err="1">
                <a:solidFill>
                  <a:srgbClr val="FF0000"/>
                </a:solidFill>
              </a:rPr>
              <a:t>А.С.Шишков</a:t>
            </a:r>
            <a:r>
              <a:rPr lang="ru-RU" sz="2800" i="1" dirty="0" smtClean="0">
                <a:solidFill>
                  <a:srgbClr val="FF0000"/>
                </a:solidFill>
              </a:rPr>
              <a:t>)</a:t>
            </a:r>
          </a:p>
          <a:p>
            <a:endParaRPr lang="ru-RU" sz="2800" i="1" dirty="0" smtClean="0"/>
          </a:p>
          <a:p>
            <a:pPr algn="just"/>
            <a:r>
              <a:rPr lang="ru-RU" sz="2800" b="1" i="1" dirty="0" smtClean="0">
                <a:solidFill>
                  <a:srgbClr val="7030A0"/>
                </a:solidFill>
              </a:rPr>
              <a:t>«С </a:t>
            </a:r>
            <a:r>
              <a:rPr lang="ru-RU" sz="2800" b="1" i="1" dirty="0">
                <a:solidFill>
                  <a:srgbClr val="7030A0"/>
                </a:solidFill>
              </a:rPr>
              <a:t>языком, с человеческим словом, с речью безнаказанно шутить нельзя; словесная речь человека – это видимая, осязаемая связь, союзное звено между телом и духом». </a:t>
            </a:r>
            <a:r>
              <a:rPr lang="ru-RU" sz="2800" b="1" i="1" dirty="0" smtClean="0">
                <a:solidFill>
                  <a:srgbClr val="7030A0"/>
                </a:solidFill>
              </a:rPr>
              <a:t>                 </a:t>
            </a:r>
            <a:r>
              <a:rPr lang="ru-RU" sz="2800" i="1" dirty="0" smtClean="0">
                <a:solidFill>
                  <a:srgbClr val="7030A0"/>
                </a:solidFill>
              </a:rPr>
              <a:t>(Владимир Даль)</a:t>
            </a:r>
          </a:p>
          <a:p>
            <a:pPr>
              <a:lnSpc>
                <a:spcPct val="150000"/>
              </a:lnSpc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6763" y="614416"/>
            <a:ext cx="727825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 smtClean="0">
                <a:ln w="9525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Передайте информацию без слов</a:t>
            </a:r>
          </a:p>
          <a:p>
            <a:pPr lvl="0" algn="ctr"/>
            <a:endParaRPr lang="ru-RU" sz="4400" b="1" dirty="0">
              <a:ln w="9525">
                <a:noFill/>
              </a:ln>
              <a:solidFill>
                <a:srgbClr val="FF000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Как </a:t>
            </a:r>
            <a:r>
              <a:rPr lang="ru-RU" sz="4000" b="1" dirty="0">
                <a:solidFill>
                  <a:srgbClr val="FF0000"/>
                </a:solidFill>
              </a:rPr>
              <a:t>трудно делать домашнее задание по географии. 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Нужно </a:t>
            </a:r>
            <a:r>
              <a:rPr lang="ru-RU" sz="4000" b="1" dirty="0">
                <a:solidFill>
                  <a:srgbClr val="FF0000"/>
                </a:solidFill>
              </a:rPr>
              <a:t>много читать, чтоб стать интересным </a:t>
            </a:r>
            <a:r>
              <a:rPr lang="ru-RU" sz="4000" b="1" dirty="0" smtClean="0">
                <a:solidFill>
                  <a:srgbClr val="FF0000"/>
                </a:solidFill>
              </a:rPr>
              <a:t>человеком.</a:t>
            </a:r>
            <a:endParaRPr lang="ru-RU" sz="4000" dirty="0">
              <a:solidFill>
                <a:srgbClr val="FF0000"/>
              </a:solidFill>
            </a:endParaRPr>
          </a:p>
          <a:p>
            <a:pPr lvl="0"/>
            <a:endParaRPr lang="ru-RU" sz="4400" b="1" dirty="0">
              <a:ln w="9525">
                <a:noFill/>
              </a:ln>
              <a:solidFill>
                <a:srgbClr val="FF000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5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6763" y="614416"/>
            <a:ext cx="72782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 smtClean="0">
                <a:ln w="9525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Рассыпанная мудрость. Продолжите пословицы</a:t>
            </a:r>
          </a:p>
          <a:p>
            <a:pPr lvl="0" algn="ctr"/>
            <a:endParaRPr lang="ru-RU" sz="3000" b="1" dirty="0" smtClean="0">
              <a:ln w="9525">
                <a:noFill/>
              </a:ln>
              <a:solidFill>
                <a:srgbClr val="00206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r>
              <a:rPr lang="ru-RU" sz="3600" dirty="0">
                <a:solidFill>
                  <a:srgbClr val="FF0000"/>
                </a:solidFill>
              </a:rPr>
              <a:t>Острое словечко … 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Где </a:t>
            </a:r>
            <a:r>
              <a:rPr lang="ru-RU" sz="3600" dirty="0">
                <a:solidFill>
                  <a:srgbClr val="FF0000"/>
                </a:solidFill>
              </a:rPr>
              <a:t>слова привета, … 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Какие </a:t>
            </a:r>
            <a:r>
              <a:rPr lang="ru-RU" sz="3600" dirty="0">
                <a:solidFill>
                  <a:srgbClr val="FF0000"/>
                </a:solidFill>
              </a:rPr>
              <a:t>слова, … 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Говорить </a:t>
            </a:r>
            <a:r>
              <a:rPr lang="ru-RU" sz="3600" dirty="0">
                <a:solidFill>
                  <a:srgbClr val="FF0000"/>
                </a:solidFill>
              </a:rPr>
              <a:t>не думая, … 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На </a:t>
            </a:r>
            <a:r>
              <a:rPr lang="ru-RU" sz="3600" dirty="0">
                <a:solidFill>
                  <a:srgbClr val="FF0000"/>
                </a:solidFill>
              </a:rPr>
              <a:t>каждый роток … 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Доброе </a:t>
            </a:r>
            <a:r>
              <a:rPr lang="ru-RU" sz="3600" dirty="0">
                <a:solidFill>
                  <a:srgbClr val="FF0000"/>
                </a:solidFill>
              </a:rPr>
              <a:t>слово лечит, </a:t>
            </a:r>
            <a:r>
              <a:rPr lang="ru-RU" sz="3600" dirty="0" smtClean="0">
                <a:solidFill>
                  <a:srgbClr val="FF0000"/>
                </a:solidFill>
              </a:rPr>
              <a:t>…</a:t>
            </a:r>
            <a:endParaRPr lang="ru-RU" sz="3600" b="1" dirty="0">
              <a:ln w="9525">
                <a:noFill/>
              </a:ln>
              <a:solidFill>
                <a:srgbClr val="FF000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4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4" y="296718"/>
            <a:ext cx="8036791" cy="62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1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6763" y="614416"/>
            <a:ext cx="7278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 smtClean="0">
                <a:ln w="9525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«Распутайте» мудрые изречения</a:t>
            </a:r>
          </a:p>
          <a:p>
            <a:pPr lvl="0" algn="ctr"/>
            <a:endParaRPr lang="ru-RU" sz="3000" b="1" dirty="0" smtClean="0">
              <a:ln w="9525">
                <a:noFill/>
              </a:ln>
              <a:solidFill>
                <a:srgbClr val="00206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4" name="Рисунок 3" descr="https://open-lesson.net/uploads/files/2014-11/2._1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18" y="1580133"/>
            <a:ext cx="3025833" cy="261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open-lesson.net/uploads/files/2014-11/3._7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77" y="2475345"/>
            <a:ext cx="3661295" cy="2213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77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61672" y="609600"/>
            <a:ext cx="552334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Анна Ахматова. Мужество</a:t>
            </a:r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002060"/>
                </a:solidFill>
              </a:rPr>
              <a:t>Мы знаем</a:t>
            </a:r>
            <a:r>
              <a:rPr lang="ru-RU" sz="2400" dirty="0">
                <a:solidFill>
                  <a:srgbClr val="002060"/>
                </a:solidFill>
              </a:rPr>
              <a:t>, что ныне лежит на весах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что совершается ныне.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Час мужества пробил на наших часах,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мужество нас не покинет.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Не страшно под пулями мертвыми лечь,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Не горько остаться без крова,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мы сохраним тебя, русская речь,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Великое русское слово.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Свободным и чистым тебя пронесем,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внукам дадим, и от плена спасем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Навеки</a:t>
            </a:r>
          </a:p>
          <a:p>
            <a:pPr lvl="0" algn="ctr"/>
            <a:endParaRPr lang="ru-RU" sz="2400" b="1" dirty="0" smtClean="0">
              <a:ln w="9525">
                <a:noFill/>
              </a:ln>
              <a:solidFill>
                <a:srgbClr val="00206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000" b="1" dirty="0" smtClean="0">
              <a:ln w="9525">
                <a:noFill/>
              </a:ln>
              <a:solidFill>
                <a:srgbClr val="00206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2050" name="Picture 2" descr="Анна Ахматова – биография, личная жизнь, фото, причин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8" y="2189163"/>
            <a:ext cx="19431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21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255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Gotham Pro</vt:lpstr>
      <vt:lpstr>Gotham Pro Black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acer</cp:lastModifiedBy>
  <cp:revision>70</cp:revision>
  <dcterms:created xsi:type="dcterms:W3CDTF">2013-11-19T05:52:05Z</dcterms:created>
  <dcterms:modified xsi:type="dcterms:W3CDTF">2024-02-09T15:36:03Z</dcterms:modified>
</cp:coreProperties>
</file>