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avi" ContentType="video/avi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1" r:id="rId3"/>
    <p:sldId id="274" r:id="rId4"/>
    <p:sldId id="256" r:id="rId5"/>
    <p:sldId id="273" r:id="rId6"/>
    <p:sldId id="269" r:id="rId7"/>
    <p:sldId id="264" r:id="rId8"/>
    <p:sldId id="316" r:id="rId9"/>
    <p:sldId id="317" r:id="rId10"/>
    <p:sldId id="318" r:id="rId11"/>
    <p:sldId id="319" r:id="rId12"/>
    <p:sldId id="320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328" r:id="rId21"/>
    <p:sldId id="329" r:id="rId22"/>
    <p:sldId id="330" r:id="rId23"/>
    <p:sldId id="331" r:id="rId24"/>
    <p:sldId id="332" r:id="rId25"/>
    <p:sldId id="333" r:id="rId26"/>
    <p:sldId id="334" r:id="rId27"/>
    <p:sldId id="270" r:id="rId28"/>
    <p:sldId id="260" r:id="rId29"/>
    <p:sldId id="261" r:id="rId30"/>
    <p:sldId id="263" r:id="rId31"/>
    <p:sldId id="265" r:id="rId32"/>
    <p:sldId id="266" r:id="rId33"/>
    <p:sldId id="276" r:id="rId34"/>
    <p:sldId id="277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94660"/>
  </p:normalViewPr>
  <p:slideViewPr>
    <p:cSldViewPr>
      <p:cViewPr>
        <p:scale>
          <a:sx n="76" d="100"/>
          <a:sy n="76" d="100"/>
        </p:scale>
        <p:origin x="-2232" y="-8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7A3B-4F7A-45A6-AB95-55E6E4CF8CA8}" type="datetimeFigureOut">
              <a:rPr lang="ru-RU" smtClean="0"/>
              <a:pPr/>
              <a:t>31.01.2020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D248-5B0C-41F6-9555-9D91B82EA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7A3B-4F7A-45A6-AB95-55E6E4CF8CA8}" type="datetimeFigureOut">
              <a:rPr lang="ru-RU" smtClean="0"/>
              <a:pPr/>
              <a:t>31.01.2020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D248-5B0C-41F6-9555-9D91B82EA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7A3B-4F7A-45A6-AB95-55E6E4CF8CA8}" type="datetimeFigureOut">
              <a:rPr lang="ru-RU" smtClean="0"/>
              <a:pPr/>
              <a:t>31.01.2020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D248-5B0C-41F6-9555-9D91B82EA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7A3B-4F7A-45A6-AB95-55E6E4CF8CA8}" type="datetimeFigureOut">
              <a:rPr lang="ru-RU" smtClean="0"/>
              <a:pPr/>
              <a:t>31.01.2020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D248-5B0C-41F6-9555-9D91B82EA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7A3B-4F7A-45A6-AB95-55E6E4CF8CA8}" type="datetimeFigureOut">
              <a:rPr lang="ru-RU" smtClean="0"/>
              <a:pPr/>
              <a:t>31.01.2020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D248-5B0C-41F6-9555-9D91B82EA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7A3B-4F7A-45A6-AB95-55E6E4CF8CA8}" type="datetimeFigureOut">
              <a:rPr lang="ru-RU" smtClean="0"/>
              <a:pPr/>
              <a:t>31.01.2020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D248-5B0C-41F6-9555-9D91B82EA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7A3B-4F7A-45A6-AB95-55E6E4CF8CA8}" type="datetimeFigureOut">
              <a:rPr lang="ru-RU" smtClean="0"/>
              <a:pPr/>
              <a:t>31.01.2020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D248-5B0C-41F6-9555-9D91B82EA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7A3B-4F7A-45A6-AB95-55E6E4CF8CA8}" type="datetimeFigureOut">
              <a:rPr lang="ru-RU" smtClean="0"/>
              <a:pPr/>
              <a:t>31.01.2020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D248-5B0C-41F6-9555-9D91B82EA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7A3B-4F7A-45A6-AB95-55E6E4CF8CA8}" type="datetimeFigureOut">
              <a:rPr lang="ru-RU" smtClean="0"/>
              <a:pPr/>
              <a:t>31.01.2020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D248-5B0C-41F6-9555-9D91B82EA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7A3B-4F7A-45A6-AB95-55E6E4CF8CA8}" type="datetimeFigureOut">
              <a:rPr lang="ru-RU" smtClean="0"/>
              <a:pPr/>
              <a:t>31.01.2020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D248-5B0C-41F6-9555-9D91B82EA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7A3B-4F7A-45A6-AB95-55E6E4CF8CA8}" type="datetimeFigureOut">
              <a:rPr lang="ru-RU" smtClean="0"/>
              <a:pPr/>
              <a:t>31.01.2020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5D248-5B0C-41F6-9555-9D91B82EA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87A3B-4F7A-45A6-AB95-55E6E4CF8CA8}" type="datetimeFigureOut">
              <a:rPr lang="ru-RU" smtClean="0"/>
              <a:pPr/>
              <a:t>31.01.2020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5D248-5B0C-41F6-9555-9D91B82EAB5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H:\&#1050;&#1086;&#1085;&#1089;&#1087;&#1077;&#1082;&#1090;&#1099;%20&#1091;&#1088;&#1086;&#1082;&#1086;&#1074;\&#1048;&#1089;&#1090;&#1086;&#1088;&#1080;&#1103;%20&#1073;&#1091;&#1082;&#1074;&#1072;&#1088;&#1077;&#1081;\ot_ulybki_(5music.online).mp3" TargetMode="Externa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Литературное чтение</a:t>
            </a:r>
            <a:b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класс</a:t>
            </a:r>
            <a:endParaRPr lang="ru-RU" sz="5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8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6" name="Содержимое 3" descr="sun_0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6188" y="4714875"/>
            <a:ext cx="1835150" cy="1925638"/>
          </a:xfrm>
        </p:spPr>
      </p:pic>
    </p:spTree>
    <p:extLst>
      <p:ext uri="{BB962C8B-B14F-4D97-AF65-F5344CB8AC3E}">
        <p14:creationId xmlns:p14="http://schemas.microsoft.com/office/powerpoint/2010/main" val="3090376868"/>
      </p:ext>
    </p:extLst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4" name="Содержимое 3" descr="sun_0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91388" y="2357438"/>
            <a:ext cx="1852612" cy="1944687"/>
          </a:xfrm>
        </p:spPr>
      </p:pic>
    </p:spTree>
    <p:extLst>
      <p:ext uri="{BB962C8B-B14F-4D97-AF65-F5344CB8AC3E}">
        <p14:creationId xmlns:p14="http://schemas.microsoft.com/office/powerpoint/2010/main" val="2865648268"/>
      </p:ext>
    </p:extLst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4" name="Содержимое 3" descr="sun_0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143125"/>
            <a:ext cx="1852613" cy="1944688"/>
          </a:xfrm>
        </p:spPr>
      </p:pic>
    </p:spTree>
    <p:extLst>
      <p:ext uri="{BB962C8B-B14F-4D97-AF65-F5344CB8AC3E}">
        <p14:creationId xmlns:p14="http://schemas.microsoft.com/office/powerpoint/2010/main" val="10586101"/>
      </p:ext>
    </p:extLst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4" name="Содержимое 3" descr="sun_0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08800" y="285750"/>
            <a:ext cx="1973263" cy="2071688"/>
          </a:xfrm>
        </p:spPr>
      </p:pic>
    </p:spTree>
    <p:extLst>
      <p:ext uri="{BB962C8B-B14F-4D97-AF65-F5344CB8AC3E}">
        <p14:creationId xmlns:p14="http://schemas.microsoft.com/office/powerpoint/2010/main" val="405942998"/>
      </p:ext>
    </p:extLst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4" name="Содержимое 3" descr="sun_0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3" y="4643438"/>
            <a:ext cx="1928812" cy="2024062"/>
          </a:xfrm>
        </p:spPr>
      </p:pic>
    </p:spTree>
    <p:extLst>
      <p:ext uri="{BB962C8B-B14F-4D97-AF65-F5344CB8AC3E}">
        <p14:creationId xmlns:p14="http://schemas.microsoft.com/office/powerpoint/2010/main" val="3651678837"/>
      </p:ext>
    </p:extLst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4" name="Содержимое 3" descr="sun_0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906588" cy="2000250"/>
          </a:xfrm>
        </p:spPr>
      </p:pic>
    </p:spTree>
    <p:extLst>
      <p:ext uri="{BB962C8B-B14F-4D97-AF65-F5344CB8AC3E}">
        <p14:creationId xmlns:p14="http://schemas.microsoft.com/office/powerpoint/2010/main" val="3665858858"/>
      </p:ext>
    </p:extLst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4" name="Содержимое 3" descr="sun_0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9438" y="4643438"/>
            <a:ext cx="1924050" cy="2019300"/>
          </a:xfrm>
        </p:spPr>
      </p:pic>
    </p:spTree>
    <p:extLst>
      <p:ext uri="{BB962C8B-B14F-4D97-AF65-F5344CB8AC3E}">
        <p14:creationId xmlns:p14="http://schemas.microsoft.com/office/powerpoint/2010/main" val="615020134"/>
      </p:ext>
    </p:extLst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4" name="Содержимое 3" descr="sun_0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7313" y="2214563"/>
            <a:ext cx="1928812" cy="2024062"/>
          </a:xfrm>
        </p:spPr>
      </p:pic>
    </p:spTree>
    <p:extLst>
      <p:ext uri="{BB962C8B-B14F-4D97-AF65-F5344CB8AC3E}">
        <p14:creationId xmlns:p14="http://schemas.microsoft.com/office/powerpoint/2010/main" val="1946786307"/>
      </p:ext>
    </p:extLst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4" name="Содержимое 3" descr="sun_0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8875" y="1285875"/>
            <a:ext cx="2000250" cy="2098675"/>
          </a:xfrm>
        </p:spPr>
      </p:pic>
    </p:spTree>
    <p:extLst>
      <p:ext uri="{BB962C8B-B14F-4D97-AF65-F5344CB8AC3E}">
        <p14:creationId xmlns:p14="http://schemas.microsoft.com/office/powerpoint/2010/main" val="4022805575"/>
      </p:ext>
    </p:extLst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4" name="Содержимое 3" descr="sun_0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7625" y="571500"/>
            <a:ext cx="1924050" cy="2019300"/>
          </a:xfrm>
        </p:spPr>
      </p:pic>
    </p:spTree>
    <p:extLst>
      <p:ext uri="{BB962C8B-B14F-4D97-AF65-F5344CB8AC3E}">
        <p14:creationId xmlns:p14="http://schemas.microsoft.com/office/powerpoint/2010/main" val="4106154142"/>
      </p:ext>
    </p:extLst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_-_-_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512" y="597785"/>
            <a:ext cx="9180512" cy="5279487"/>
          </a:xfrm>
        </p:spPr>
      </p:pic>
    </p:spTree>
    <p:extLst>
      <p:ext uri="{BB962C8B-B14F-4D97-AF65-F5344CB8AC3E}">
        <p14:creationId xmlns:p14="http://schemas.microsoft.com/office/powerpoint/2010/main" val="236038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4" name="Содержимое 3" descr="sun_0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43563" y="1357313"/>
            <a:ext cx="1852612" cy="1944687"/>
          </a:xfrm>
        </p:spPr>
      </p:pic>
    </p:spTree>
    <p:extLst>
      <p:ext uri="{BB962C8B-B14F-4D97-AF65-F5344CB8AC3E}">
        <p14:creationId xmlns:p14="http://schemas.microsoft.com/office/powerpoint/2010/main" val="2549024489"/>
      </p:ext>
    </p:extLst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4" name="Содержимое 3" descr="sun_0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00813" y="2357438"/>
            <a:ext cx="2070100" cy="2171700"/>
          </a:xfrm>
        </p:spPr>
      </p:pic>
    </p:spTree>
    <p:extLst>
      <p:ext uri="{BB962C8B-B14F-4D97-AF65-F5344CB8AC3E}">
        <p14:creationId xmlns:p14="http://schemas.microsoft.com/office/powerpoint/2010/main" val="3176231733"/>
      </p:ext>
    </p:extLst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4" name="Содержимое 3" descr="sun_0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86438" y="3500438"/>
            <a:ext cx="2066925" cy="2168525"/>
          </a:xfrm>
        </p:spPr>
      </p:pic>
    </p:spTree>
    <p:extLst>
      <p:ext uri="{BB962C8B-B14F-4D97-AF65-F5344CB8AC3E}">
        <p14:creationId xmlns:p14="http://schemas.microsoft.com/office/powerpoint/2010/main" val="3749474336"/>
      </p:ext>
    </p:extLst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4" name="Содержимое 3" descr="sun_0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6188" y="4429125"/>
            <a:ext cx="2066925" cy="2168525"/>
          </a:xfrm>
        </p:spPr>
      </p:pic>
    </p:spTree>
    <p:extLst>
      <p:ext uri="{BB962C8B-B14F-4D97-AF65-F5344CB8AC3E}">
        <p14:creationId xmlns:p14="http://schemas.microsoft.com/office/powerpoint/2010/main" val="4280871834"/>
      </p:ext>
    </p:extLst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4" name="Содержимое 3" descr="sun_0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3786188"/>
            <a:ext cx="1995488" cy="2093912"/>
          </a:xfrm>
        </p:spPr>
      </p:pic>
    </p:spTree>
    <p:extLst>
      <p:ext uri="{BB962C8B-B14F-4D97-AF65-F5344CB8AC3E}">
        <p14:creationId xmlns:p14="http://schemas.microsoft.com/office/powerpoint/2010/main" val="906679082"/>
      </p:ext>
    </p:extLst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dirty="0" smtClean="0"/>
          </a:p>
        </p:txBody>
      </p:sp>
      <p:pic>
        <p:nvPicPr>
          <p:cNvPr id="4" name="Содержимое 3" descr="sun_0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4438" y="2286000"/>
            <a:ext cx="1852612" cy="1944688"/>
          </a:xfrm>
        </p:spPr>
      </p:pic>
    </p:spTree>
    <p:extLst>
      <p:ext uri="{BB962C8B-B14F-4D97-AF65-F5344CB8AC3E}">
        <p14:creationId xmlns:p14="http://schemas.microsoft.com/office/powerpoint/2010/main" val="3037177225"/>
      </p:ext>
    </p:extLst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8000" b="1" i="1" dirty="0" smtClean="0">
                <a:solidFill>
                  <a:schemeClr val="accent5">
                    <a:lumMod val="75000"/>
                  </a:schemeClr>
                </a:solidFill>
              </a:rPr>
              <a:t>Молодцы!</a:t>
            </a:r>
            <a:endParaRPr lang="ru-RU" sz="80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Содержимое 3" descr="sun_0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00250" y="1311275"/>
            <a:ext cx="5286375" cy="5546725"/>
          </a:xfrm>
        </p:spPr>
      </p:pic>
    </p:spTree>
    <p:extLst>
      <p:ext uri="{BB962C8B-B14F-4D97-AF65-F5344CB8AC3E}">
        <p14:creationId xmlns:p14="http://schemas.microsoft.com/office/powerpoint/2010/main" val="3754621522"/>
      </p:ext>
    </p:extLst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251520" y="188913"/>
            <a:ext cx="86409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dirty="0" smtClean="0">
                <a:latin typeface="Adventure" pitchFamily="2" charset="0"/>
              </a:rPr>
              <a:t>«ПЕЧАТНЫЙ ДВОР»</a:t>
            </a:r>
            <a:endParaRPr lang="ru-RU" sz="3600" b="1" dirty="0">
              <a:latin typeface="Adventure" pitchFamily="2" charset="0"/>
            </a:endParaRPr>
          </a:p>
        </p:txBody>
      </p:sp>
      <p:pic>
        <p:nvPicPr>
          <p:cNvPr id="10245" name="Picture 5" descr="16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018122"/>
            <a:ext cx="4971680" cy="5415607"/>
          </a:xfrm>
          <a:prstGeom prst="rect">
            <a:avLst/>
          </a:prstGeom>
          <a:noFill/>
        </p:spPr>
      </p:pic>
      <p:pic>
        <p:nvPicPr>
          <p:cNvPr id="10246" name="Picture 6" descr="fedoro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4817" y="1412776"/>
            <a:ext cx="3587032" cy="425137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1412776"/>
            <a:ext cx="5184576" cy="3096344"/>
          </a:xfrm>
        </p:spPr>
        <p:txBody>
          <a:bodyPr>
            <a:noAutofit/>
          </a:bodyPr>
          <a:lstStyle/>
          <a:p>
            <a:r>
              <a:rPr lang="ru-RU" sz="4000" dirty="0" smtClean="0">
                <a:latin typeface="Adventure" pitchFamily="2" charset="0"/>
              </a:rPr>
              <a:t>Люди научились писать очень давно. Сначала они писали заострёнными палочками – их называли </a:t>
            </a:r>
            <a:r>
              <a:rPr lang="ru-RU" sz="4000" b="1" dirty="0" smtClean="0">
                <a:solidFill>
                  <a:srgbClr val="FF3300"/>
                </a:solidFill>
                <a:latin typeface="Adventure" pitchFamily="2" charset="0"/>
              </a:rPr>
              <a:t>писало.</a:t>
            </a:r>
            <a:endParaRPr lang="ru-RU" sz="4000" dirty="0">
              <a:latin typeface="Adventure" pitchFamily="2" charset="0"/>
            </a:endParaRPr>
          </a:p>
        </p:txBody>
      </p:sp>
      <p:pic>
        <p:nvPicPr>
          <p:cNvPr id="5" name="Picture 7" descr="14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260648"/>
            <a:ext cx="2845668" cy="64027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863501" y="549275"/>
            <a:ext cx="741699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4000" dirty="0">
                <a:latin typeface="Adventure" pitchFamily="2" charset="0"/>
              </a:rPr>
              <a:t>Вместо бумаги были восковые дощечки и кора берёз – </a:t>
            </a:r>
            <a:r>
              <a:rPr lang="ru-RU" sz="4000" dirty="0" smtClean="0">
                <a:latin typeface="Adventure" pitchFamily="2" charset="0"/>
              </a:rPr>
              <a:t>берёста</a:t>
            </a:r>
            <a:endParaRPr lang="ru-RU" sz="4000" dirty="0">
              <a:latin typeface="Adventure" pitchFamily="2" charset="0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467544" y="5157192"/>
            <a:ext cx="33829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dirty="0">
                <a:latin typeface="+mj-lt"/>
              </a:rPr>
              <a:t>Восковая </a:t>
            </a:r>
            <a:r>
              <a:rPr lang="ru-RU" sz="2800" dirty="0" smtClean="0">
                <a:latin typeface="+mj-lt"/>
              </a:rPr>
              <a:t>дощечка</a:t>
            </a:r>
            <a:endParaRPr lang="ru-RU" sz="2800" dirty="0">
              <a:latin typeface="+mj-lt"/>
            </a:endParaRPr>
          </a:p>
        </p:txBody>
      </p:sp>
      <p:pic>
        <p:nvPicPr>
          <p:cNvPr id="3079" name="Picture 7" descr="15748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3068960"/>
            <a:ext cx="4753471" cy="3575774"/>
          </a:xfrm>
          <a:prstGeom prst="rect">
            <a:avLst/>
          </a:prstGeom>
          <a:noFill/>
        </p:spPr>
      </p:pic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5580112" y="2564904"/>
            <a:ext cx="33131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dirty="0" smtClean="0"/>
              <a:t>Берёста</a:t>
            </a:r>
            <a:endParaRPr lang="ru-RU" sz="2800" dirty="0"/>
          </a:p>
        </p:txBody>
      </p:sp>
      <p:pic>
        <p:nvPicPr>
          <p:cNvPr id="1026" name="Picture 2" descr="http://paperfan.ru/blog/wp-content/uploads/2014/03/wax-tablet-and-styl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00" y="2060848"/>
            <a:ext cx="4251898" cy="319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!7978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421633"/>
            <a:ext cx="4248472" cy="4248471"/>
          </a:xfrm>
          <a:prstGeom prst="rect">
            <a:avLst/>
          </a:prstGeom>
          <a:noFill/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99592" y="188640"/>
            <a:ext cx="705643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dirty="0">
                <a:latin typeface="Adventure" pitchFamily="2" charset="0"/>
              </a:rPr>
              <a:t>На смену им пришли гусиные перья и </a:t>
            </a:r>
            <a:r>
              <a:rPr lang="ru-RU" sz="4000" dirty="0" smtClean="0">
                <a:latin typeface="Adventure" pitchFamily="2" charset="0"/>
              </a:rPr>
              <a:t>бумага</a:t>
            </a:r>
            <a:endParaRPr lang="ru-RU" sz="4000" dirty="0">
              <a:latin typeface="Adventure" pitchFamily="2" charset="0"/>
            </a:endParaRPr>
          </a:p>
        </p:txBody>
      </p:sp>
      <p:pic>
        <p:nvPicPr>
          <p:cNvPr id="4101" name="Picture 5" descr="2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0782" y="1484784"/>
            <a:ext cx="5356079" cy="36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88840"/>
          </a:xfrm>
        </p:spPr>
        <p:txBody>
          <a:bodyPr>
            <a:normAutofit/>
          </a:bodyPr>
          <a:lstStyle/>
          <a:p>
            <a:pPr algn="l"/>
            <a:r>
              <a:rPr lang="ru-RU" sz="4000" dirty="0" smtClean="0">
                <a:latin typeface="Adventure" pitchFamily="2" charset="0"/>
              </a:rPr>
              <a:t>Первый российский печатный букварь появился в 1574 году. Издал этот букварь Иван Фёдоров</a:t>
            </a:r>
            <a:endParaRPr lang="ru-RU" sz="4000" dirty="0">
              <a:latin typeface="Adventure" pitchFamily="2" charset="0"/>
            </a:endParaRPr>
          </a:p>
        </p:txBody>
      </p:sp>
      <p:pic>
        <p:nvPicPr>
          <p:cNvPr id="20482" name="Picture 2" descr="http://www.gnpbu.ru/pic/memory2009/azbuka/Image-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6170" y="1226058"/>
            <a:ext cx="3563888" cy="5584486"/>
          </a:xfrm>
          <a:prstGeom prst="rect">
            <a:avLst/>
          </a:prstGeom>
          <a:noFill/>
        </p:spPr>
      </p:pic>
      <p:pic>
        <p:nvPicPr>
          <p:cNvPr id="20484" name="Picture 4" descr="http://avialine.com/img/country_info/publication_4987_28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988840"/>
            <a:ext cx="3218403" cy="46012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s.qguys.com/diaries/86/85/627092_430_21562603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3231164" cy="4491319"/>
          </a:xfrm>
          <a:prstGeom prst="rect">
            <a:avLst/>
          </a:prstGeom>
          <a:noFill/>
        </p:spPr>
      </p:pic>
      <p:pic>
        <p:nvPicPr>
          <p:cNvPr id="26630" name="Picture 6" descr="http://pics2.pokazuha.ru/p442/4/s/7176226us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348880"/>
            <a:ext cx="3160792" cy="4293096"/>
          </a:xfrm>
          <a:prstGeom prst="rect">
            <a:avLst/>
          </a:prstGeom>
          <a:noFill/>
        </p:spPr>
      </p:pic>
      <p:pic>
        <p:nvPicPr>
          <p:cNvPr id="26632" name="Picture 8" descr="http://pics2.pokazuha.ru/p442/v/j/7176222nj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88639"/>
            <a:ext cx="2820357" cy="43865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92696"/>
            <a:ext cx="8640960" cy="5616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я узнал…</a:t>
            </a:r>
          </a:p>
          <a:p>
            <a:pPr marL="0" indent="0">
              <a:buNone/>
            </a:pP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интересно…</a:t>
            </a:r>
          </a:p>
          <a:p>
            <a:pPr marL="0" indent="0">
              <a:buNone/>
            </a:pP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трудно…</a:t>
            </a:r>
          </a:p>
          <a:p>
            <a:pPr marL="0" indent="0">
              <a:buNone/>
            </a:pP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понял, что…</a:t>
            </a:r>
            <a:endParaRPr lang="ru-RU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41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0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МОЛОДЦЫ!</a:t>
            </a:r>
            <a:endParaRPr lang="ru-RU" sz="10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31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9600" dirty="0" smtClean="0">
                <a:latin typeface="Adventure" pitchFamily="2" charset="0"/>
              </a:rPr>
              <a:t>Из истории </a:t>
            </a:r>
            <a:br>
              <a:rPr lang="ru-RU" sz="9600" dirty="0" smtClean="0">
                <a:latin typeface="Adventure" pitchFamily="2" charset="0"/>
              </a:rPr>
            </a:br>
            <a:r>
              <a:rPr lang="ru-RU" sz="9600" dirty="0" smtClean="0">
                <a:latin typeface="Adventure" pitchFamily="2" charset="0"/>
              </a:rPr>
              <a:t>букварей</a:t>
            </a:r>
            <a:endParaRPr lang="ru-RU" sz="9600" dirty="0">
              <a:latin typeface="Adventure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105400"/>
            <a:ext cx="6400800" cy="1752600"/>
          </a:xfrm>
        </p:spPr>
        <p:txBody>
          <a:bodyPr>
            <a:normAutofit/>
          </a:bodyPr>
          <a:lstStyle/>
          <a:p>
            <a:pPr algn="l"/>
            <a:endParaRPr lang="ru-RU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92696"/>
            <a:ext cx="8640960" cy="5616624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/>
                <a:ea typeface="Calibri"/>
              </a:rPr>
              <a:t>«Первую азбуку для славян составили </a:t>
            </a:r>
            <a:r>
              <a:rPr lang="ru-RU" b="1" dirty="0">
                <a:latin typeface="Times New Roman"/>
                <a:ea typeface="Calibri"/>
              </a:rPr>
              <a:t>братья</a:t>
            </a:r>
            <a:r>
              <a:rPr lang="ru-RU" dirty="0">
                <a:latin typeface="Times New Roman"/>
                <a:ea typeface="Calibri"/>
              </a:rPr>
              <a:t> </a:t>
            </a:r>
            <a:r>
              <a:rPr lang="ru-RU" b="1" dirty="0">
                <a:latin typeface="Times New Roman"/>
                <a:ea typeface="Calibri"/>
              </a:rPr>
              <a:t>Кирилл и Мефодий</a:t>
            </a:r>
            <a:r>
              <a:rPr lang="ru-RU" dirty="0">
                <a:latin typeface="Times New Roman"/>
                <a:ea typeface="Calibri"/>
              </a:rPr>
              <a:t>. Крестьяне (славяне) умели обрабатывать землю, вести хозяйство, строить дома, ткать </a:t>
            </a:r>
            <a:r>
              <a:rPr lang="ru-RU" dirty="0" smtClean="0">
                <a:latin typeface="Times New Roman"/>
                <a:ea typeface="Calibri"/>
              </a:rPr>
              <a:t>холсты. </a:t>
            </a:r>
            <a:r>
              <a:rPr lang="ru-RU" dirty="0">
                <a:latin typeface="Times New Roman"/>
                <a:ea typeface="Calibri"/>
              </a:rPr>
              <a:t>А вот грамоты не знали, не умели книги читать. Младший брат Кирилл решил написать книги. Но для этого нужно было придумать славянские буквы. Это и сделали братья.</a:t>
            </a:r>
            <a:r>
              <a:rPr lang="ru-RU" sz="2800" dirty="0">
                <a:latin typeface="Times New Roman"/>
                <a:ea typeface="Calibri"/>
              </a:rPr>
              <a:t> </a:t>
            </a:r>
            <a:r>
              <a:rPr lang="ru-RU" dirty="0">
                <a:latin typeface="Times New Roman"/>
                <a:ea typeface="Calibri"/>
              </a:rPr>
              <a:t>В православии почитаются они как святые </a:t>
            </a:r>
            <a:r>
              <a:rPr lang="ru-RU" b="1" dirty="0">
                <a:latin typeface="Times New Roman"/>
                <a:ea typeface="Calibri"/>
              </a:rPr>
              <a:t>равноапостольные</a:t>
            </a:r>
            <a:r>
              <a:rPr lang="ru-RU" dirty="0">
                <a:latin typeface="Times New Roman"/>
                <a:ea typeface="Calibri"/>
              </a:rPr>
              <a:t> «</a:t>
            </a:r>
            <a:r>
              <a:rPr lang="ru-RU" dirty="0" err="1">
                <a:latin typeface="Times New Roman"/>
                <a:ea typeface="Calibri"/>
              </a:rPr>
              <a:t>учи́тели</a:t>
            </a:r>
            <a:r>
              <a:rPr lang="ru-RU" dirty="0">
                <a:latin typeface="Times New Roman"/>
                <a:ea typeface="Calibri"/>
              </a:rPr>
              <a:t> </a:t>
            </a:r>
            <a:r>
              <a:rPr lang="ru-RU" dirty="0" err="1">
                <a:latin typeface="Times New Roman"/>
                <a:ea typeface="Calibri"/>
              </a:rPr>
              <a:t>слове́нские</a:t>
            </a:r>
            <a:r>
              <a:rPr lang="ru-RU" dirty="0">
                <a:latin typeface="Times New Roman"/>
                <a:ea typeface="Calibri"/>
              </a:rPr>
              <a:t>».</a:t>
            </a:r>
            <a:r>
              <a:rPr lang="ru-RU" sz="2800" dirty="0">
                <a:latin typeface="Times New Roman"/>
                <a:ea typeface="Calibri"/>
              </a:rPr>
              <a:t> </a:t>
            </a:r>
            <a:r>
              <a:rPr lang="ru-RU" b="1" dirty="0">
                <a:latin typeface="Times New Roman"/>
                <a:ea typeface="Calibri"/>
              </a:rPr>
              <a:t>24 мая </a:t>
            </a:r>
            <a:r>
              <a:rPr lang="ru-RU" dirty="0">
                <a:latin typeface="Times New Roman"/>
                <a:ea typeface="Calibri"/>
              </a:rPr>
              <a:t>отмечается праздник славянской письменности и культуры».</a:t>
            </a:r>
            <a:r>
              <a:rPr lang="ru-RU" sz="2800" dirty="0">
                <a:latin typeface="Times New Roman"/>
                <a:ea typeface="Calibri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82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img0.liveinternet.ru/images/attach/c/4/83/575/83575950_e4efab68f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48472" cy="6870844"/>
          </a:xfrm>
          <a:prstGeom prst="rect">
            <a:avLst/>
          </a:prstGeom>
          <a:noFill/>
        </p:spPr>
      </p:pic>
      <p:pic>
        <p:nvPicPr>
          <p:cNvPr id="23556" name="Picture 4" descr="http://igraj-poj.narod.ru/vocal/janr/narod/strany_pic/slavjane_pic/kirill_mefod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-15133"/>
            <a:ext cx="4644008" cy="68731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260350"/>
            <a:ext cx="6408738" cy="6264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8000" b="1" i="1" dirty="0" smtClean="0">
                <a:gradFill flip="none" rotWithShape="1">
                  <a:gsLst>
                    <a:gs pos="0">
                      <a:srgbClr val="FC9FCB"/>
                    </a:gs>
                    <a:gs pos="13000">
                      <a:srgbClr val="F8B049"/>
                    </a:gs>
                    <a:gs pos="21001">
                      <a:srgbClr val="F8B049"/>
                    </a:gs>
                    <a:gs pos="63000">
                      <a:srgbClr val="FEE7F2"/>
                    </a:gs>
                    <a:gs pos="67000">
                      <a:srgbClr val="F952A0"/>
                    </a:gs>
                    <a:gs pos="69000">
                      <a:srgbClr val="C50849"/>
                    </a:gs>
                    <a:gs pos="82001">
                      <a:srgbClr val="B43E85"/>
                    </a:gs>
                    <a:gs pos="100000">
                      <a:srgbClr val="F8B049"/>
                    </a:gs>
                  </a:gsLst>
                  <a:lin ang="5400000" scaled="0"/>
                  <a:tileRect r="-100000" b="-100000"/>
                </a:gradFill>
                <a:effectLst>
                  <a:outerShdw blurRad="114300" dist="50800" dir="4200000" sx="96000" sy="96000" algn="ctr" rotWithShape="0">
                    <a:srgbClr val="000000">
                      <a:alpha val="60000"/>
                    </a:srgbClr>
                  </a:outerShdw>
                </a:effectLst>
              </a:rPr>
              <a:t>Физ. минутка для глаз</a:t>
            </a:r>
            <a:endParaRPr lang="ru-RU" sz="8000" b="1" i="1" dirty="0">
              <a:gradFill flip="none" rotWithShape="1">
                <a:gsLst>
                  <a:gs pos="0">
                    <a:srgbClr val="FC9FCB"/>
                  </a:gs>
                  <a:gs pos="13000">
                    <a:srgbClr val="F8B049"/>
                  </a:gs>
                  <a:gs pos="21001">
                    <a:srgbClr val="F8B049"/>
                  </a:gs>
                  <a:gs pos="63000">
                    <a:srgbClr val="FEE7F2"/>
                  </a:gs>
                  <a:gs pos="67000">
                    <a:srgbClr val="F952A0"/>
                  </a:gs>
                  <a:gs pos="69000">
                    <a:srgbClr val="C50849"/>
                  </a:gs>
                  <a:gs pos="82001">
                    <a:srgbClr val="B43E85"/>
                  </a:gs>
                  <a:gs pos="100000">
                    <a:srgbClr val="F8B049"/>
                  </a:gs>
                </a:gsLst>
                <a:lin ang="5400000" scaled="0"/>
                <a:tileRect r="-100000" b="-100000"/>
              </a:gradFill>
              <a:effectLst>
                <a:outerShdw blurRad="114300" dist="50800" dir="4200000" sx="96000" sy="96000" algn="ctr" rotWithShape="0">
                  <a:srgbClr val="000000">
                    <a:alpha val="6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4" name="Содержимое 3" descr="sun_07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714375"/>
            <a:ext cx="1071563" cy="1123950"/>
          </a:xfrm>
        </p:spPr>
      </p:pic>
      <p:pic>
        <p:nvPicPr>
          <p:cNvPr id="5" name="Содержимое 3" descr="sun_0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0"/>
            <a:ext cx="885825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Содержимое 3" descr="sun_0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5429250"/>
            <a:ext cx="10207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Содержимое 3" descr="sun_0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5357813"/>
            <a:ext cx="1071562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t_ulybki_(5music.online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95263" y="1595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99055"/>
      </p:ext>
    </p:extLst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8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8" y="5500688"/>
            <a:ext cx="8229600" cy="825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" name="Содержимое 3" descr="sun_0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1875" y="0"/>
            <a:ext cx="1906588" cy="2000250"/>
          </a:xfrm>
        </p:spPr>
      </p:pic>
    </p:spTree>
    <p:extLst>
      <p:ext uri="{BB962C8B-B14F-4D97-AF65-F5344CB8AC3E}">
        <p14:creationId xmlns:p14="http://schemas.microsoft.com/office/powerpoint/2010/main" val="1884819080"/>
      </p:ext>
    </p:extLst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166</Words>
  <Application>Microsoft Office PowerPoint</Application>
  <PresentationFormat>Экран (4:3)</PresentationFormat>
  <Paragraphs>18</Paragraphs>
  <Slides>34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Литературное чтение </vt:lpstr>
      <vt:lpstr>Презентация PowerPoint</vt:lpstr>
      <vt:lpstr>Презентация PowerPoint</vt:lpstr>
      <vt:lpstr>Из истории  букварей</vt:lpstr>
      <vt:lpstr>Презентация PowerPoint</vt:lpstr>
      <vt:lpstr>Презентация PowerPoint</vt:lpstr>
      <vt:lpstr>Презентация PowerPoint</vt:lpstr>
      <vt:lpstr>Физ. минутка для глаз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Молодцы!</vt:lpstr>
      <vt:lpstr>Презентация PowerPoint</vt:lpstr>
      <vt:lpstr>Презентация PowerPoint</vt:lpstr>
      <vt:lpstr>Презентация PowerPoint</vt:lpstr>
      <vt:lpstr>Презентация PowerPoint</vt:lpstr>
      <vt:lpstr>Первый российский печатный букварь появился в 1574 году. Издал этот букварь Иван Фёдоров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 истории  букварей</dc:title>
  <dc:creator>Сапожникова</dc:creator>
  <cp:lastModifiedBy>Семья</cp:lastModifiedBy>
  <cp:revision>33</cp:revision>
  <dcterms:created xsi:type="dcterms:W3CDTF">2014-02-11T16:13:02Z</dcterms:created>
  <dcterms:modified xsi:type="dcterms:W3CDTF">2020-01-31T16:11:40Z</dcterms:modified>
</cp:coreProperties>
</file>